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57" r:id="rId4"/>
    <p:sldId id="262" r:id="rId5"/>
    <p:sldId id="258" r:id="rId6"/>
    <p:sldId id="259" r:id="rId7"/>
    <p:sldId id="260" r:id="rId8"/>
    <p:sldId id="263" r:id="rId9"/>
    <p:sldId id="266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solidFill>
                  <a:srgbClr val="000000"/>
                </a:solidFill>
              </a:rPr>
              <a:t>노원구</a:t>
            </a:r>
            <a:r>
              <a:rPr sz="3600" dirty="0">
                <a:solidFill>
                  <a:srgbClr val="000000"/>
                </a:solidFill>
              </a:rPr>
              <a:t> </a:t>
            </a:r>
            <a:r>
              <a:rPr sz="3600" dirty="0" err="1">
                <a:solidFill>
                  <a:srgbClr val="000000"/>
                </a:solidFill>
              </a:rPr>
              <a:t>부동산</a:t>
            </a:r>
            <a:r>
              <a:rPr sz="3600" dirty="0">
                <a:solidFill>
                  <a:srgbClr val="000000"/>
                </a:solidFill>
              </a:rPr>
              <a:t> </a:t>
            </a:r>
            <a:r>
              <a:rPr sz="3600" dirty="0" err="1">
                <a:solidFill>
                  <a:srgbClr val="000000"/>
                </a:solidFill>
              </a:rPr>
              <a:t>투자</a:t>
            </a:r>
            <a:r>
              <a:rPr sz="3600" dirty="0">
                <a:solidFill>
                  <a:srgbClr val="000000"/>
                </a:solidFill>
              </a:rPr>
              <a:t> </a:t>
            </a:r>
            <a:r>
              <a:rPr sz="3600" dirty="0" err="1">
                <a:solidFill>
                  <a:srgbClr val="000000"/>
                </a:solidFill>
              </a:rPr>
              <a:t>기초자료</a:t>
            </a:r>
            <a:endParaRPr sz="3600" dirty="0">
              <a:solidFill>
                <a:srgbClr val="0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sz="2800" dirty="0" err="1">
                <a:solidFill>
                  <a:srgbClr val="000000"/>
                </a:solidFill>
              </a:rPr>
              <a:t>초보자를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위한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가이드</a:t>
            </a:r>
            <a:endParaRPr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88306"/>
          </a:xfrm>
        </p:spPr>
        <p:txBody>
          <a:bodyPr>
            <a:normAutofit/>
          </a:bodyPr>
          <a:lstStyle/>
          <a:p>
            <a:r>
              <a:rPr sz="3600" dirty="0" err="1" smtClean="0">
                <a:solidFill>
                  <a:srgbClr val="000000"/>
                </a:solidFill>
              </a:rPr>
              <a:t>감사합니다</a:t>
            </a:r>
            <a:r>
              <a:rPr lang="en-US" sz="3600" dirty="0" smtClean="0">
                <a:solidFill>
                  <a:srgbClr val="000000"/>
                </a:solidFill>
              </a:rPr>
              <a:t> !</a:t>
            </a:r>
            <a:endParaRPr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95130" y="1744720"/>
            <a:ext cx="191590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01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표지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02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목차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03. </a:t>
            </a:r>
            <a:r>
              <a:rPr kumimoji="0" lang="ko-KR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위치 및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역사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04.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환경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05.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교통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06.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학군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07. </a:t>
            </a:r>
            <a:r>
              <a:rPr lang="ko-KR" altLang="en-US" dirty="0" smtClean="0">
                <a:latin typeface="Arial" panose="020B0604020202020204" pitchFamily="34" charset="0"/>
              </a:rPr>
              <a:t>인프라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ko-KR" dirty="0" smtClean="0">
                <a:latin typeface="Arial" panose="020B0604020202020204" pitchFamily="34" charset="0"/>
              </a:rPr>
              <a:t>08. </a:t>
            </a:r>
            <a:r>
              <a:rPr lang="ko-KR" altLang="en-US" dirty="0" smtClean="0">
                <a:latin typeface="Arial" panose="020B0604020202020204" pitchFamily="34" charset="0"/>
              </a:rPr>
              <a:t>호재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ko-KR" dirty="0" smtClean="0">
                <a:latin typeface="Arial" panose="020B0604020202020204" pitchFamily="34" charset="0"/>
              </a:rPr>
              <a:t>09</a:t>
            </a:r>
            <a:r>
              <a:rPr lang="en-US" altLang="ko-KR" dirty="0" smtClean="0">
                <a:latin typeface="Arial" panose="020B0604020202020204" pitchFamily="34" charset="0"/>
              </a:rPr>
              <a:t>.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요약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및 결론 </a:t>
            </a:r>
          </a:p>
        </p:txBody>
      </p:sp>
    </p:spTree>
    <p:extLst>
      <p:ext uri="{BB962C8B-B14F-4D97-AF65-F5344CB8AC3E}">
        <p14:creationId xmlns:p14="http://schemas.microsoft.com/office/powerpoint/2010/main" val="304207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1800" dirty="0" smtClean="0">
                <a:solidFill>
                  <a:srgbClr val="000000"/>
                </a:solidFill>
              </a:rPr>
              <a:t>위치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ko-KR" altLang="en-US" sz="1800" dirty="0" smtClean="0">
                <a:solidFill>
                  <a:srgbClr val="000000"/>
                </a:solidFill>
              </a:rPr>
              <a:t>및 역사</a:t>
            </a:r>
            <a:endParaRPr sz="18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 dirty="0" err="1">
                <a:solidFill>
                  <a:srgbClr val="000000"/>
                </a:solidFill>
              </a:rPr>
              <a:t>노원구는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서울특별시의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북동쪽에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위치한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지역으로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과거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농촌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지역이었으나</a:t>
            </a:r>
            <a:r>
              <a:rPr sz="1800" dirty="0">
                <a:solidFill>
                  <a:srgbClr val="000000"/>
                </a:solidFill>
              </a:rPr>
              <a:t> 1970년대 </a:t>
            </a:r>
            <a:r>
              <a:rPr sz="1800" dirty="0" err="1">
                <a:solidFill>
                  <a:srgbClr val="000000"/>
                </a:solidFill>
              </a:rPr>
              <a:t>이후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도시화가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진행되었습니다</a:t>
            </a:r>
            <a:r>
              <a:rPr sz="1800" dirty="0">
                <a:solidFill>
                  <a:srgbClr val="000000"/>
                </a:solidFill>
              </a:rPr>
              <a:t>. 1988년에 </a:t>
            </a:r>
            <a:r>
              <a:rPr sz="1800" dirty="0" err="1">
                <a:solidFill>
                  <a:srgbClr val="000000"/>
                </a:solidFill>
              </a:rPr>
              <a:t>노원구가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독립적으로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분리되었으며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현재는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주거와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교육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상업이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조화롭게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발달된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지역입니다</a:t>
            </a:r>
            <a:r>
              <a:rPr sz="1800" dirty="0">
                <a:solidFill>
                  <a:srgbClr val="000000"/>
                </a:solidFill>
              </a:rPr>
              <a:t>. </a:t>
            </a:r>
            <a:r>
              <a:rPr sz="1800" dirty="0" err="1">
                <a:solidFill>
                  <a:srgbClr val="000000"/>
                </a:solidFill>
              </a:rPr>
              <a:t>주요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자연환경으로는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불암산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수락산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중랑천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등이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있습니다</a:t>
            </a:r>
            <a:r>
              <a:rPr sz="1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" y="3360138"/>
            <a:ext cx="541094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ko-KR" dirty="0" smtClean="0">
                <a:latin typeface="Arial" panose="020B0604020202020204" pitchFamily="34" charset="0"/>
              </a:rPr>
              <a:t> </a:t>
            </a:r>
            <a:r>
              <a:rPr lang="ko-KR" altLang="ko-KR" dirty="0" smtClean="0">
                <a:latin typeface="Arial" panose="020B0604020202020204" pitchFamily="34" charset="0"/>
              </a:rPr>
              <a:t>1988</a:t>
            </a:r>
            <a:r>
              <a:rPr lang="ko-KR" altLang="ko-KR" dirty="0">
                <a:latin typeface="Arial" panose="020B0604020202020204" pitchFamily="34" charset="0"/>
              </a:rPr>
              <a:t>년: 도봉구에서 분리 독립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ko-KR" dirty="0" smtClean="0">
                <a:latin typeface="Arial" panose="020B0604020202020204" pitchFamily="34" charset="0"/>
              </a:rPr>
              <a:t> </a:t>
            </a:r>
            <a:r>
              <a:rPr lang="ko-KR" altLang="ko-KR" dirty="0" smtClean="0">
                <a:latin typeface="Arial" panose="020B0604020202020204" pitchFamily="34" charset="0"/>
              </a:rPr>
              <a:t>1970</a:t>
            </a:r>
            <a:r>
              <a:rPr lang="ko-KR" altLang="ko-KR" dirty="0">
                <a:latin typeface="Arial" panose="020B0604020202020204" pitchFamily="34" charset="0"/>
              </a:rPr>
              <a:t>년대 이후: 대규모 택지 개발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ko-KR" dirty="0" smtClean="0">
                <a:latin typeface="Arial" panose="020B0604020202020204" pitchFamily="34" charset="0"/>
              </a:rPr>
              <a:t> </a:t>
            </a:r>
            <a:r>
              <a:rPr lang="ko-KR" altLang="ko-KR" dirty="0" smtClean="0">
                <a:latin typeface="Arial" panose="020B0604020202020204" pitchFamily="34" charset="0"/>
              </a:rPr>
              <a:t>변화</a:t>
            </a:r>
            <a:r>
              <a:rPr lang="en-US" altLang="ko-KR" dirty="0" smtClean="0">
                <a:latin typeface="Arial" panose="020B0604020202020204" pitchFamily="34" charset="0"/>
              </a:rPr>
              <a:t> </a:t>
            </a:r>
            <a:r>
              <a:rPr lang="ko-KR" altLang="ko-KR" dirty="0" smtClean="0">
                <a:latin typeface="Arial" panose="020B0604020202020204" pitchFamily="34" charset="0"/>
              </a:rPr>
              <a:t>: </a:t>
            </a:r>
            <a:r>
              <a:rPr lang="ko-KR" altLang="ko-KR" dirty="0">
                <a:latin typeface="Arial" panose="020B0604020202020204" pitchFamily="34" charset="0"/>
              </a:rPr>
              <a:t>농업 중심 → 주거 중심 지역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위치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서울 동북부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면적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약 35.44 km²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인구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약 52만명 (2021년 기준)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o-KR" altLang="en-US" dirty="0" smtClean="0"/>
              <a:t> 특징 </a:t>
            </a:r>
            <a:r>
              <a:rPr lang="en-US" altLang="ko-KR" dirty="0" smtClean="0"/>
              <a:t>: </a:t>
            </a:r>
            <a:r>
              <a:rPr lang="ko-KR" altLang="en-US" dirty="0"/>
              <a:t>서울의 대표적 주거 지역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1800" dirty="0" smtClean="0">
                <a:solidFill>
                  <a:srgbClr val="000000"/>
                </a:solidFill>
              </a:rPr>
              <a:t>환경</a:t>
            </a:r>
            <a:endParaRPr sz="18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 dirty="0" err="1">
                <a:solidFill>
                  <a:srgbClr val="000000"/>
                </a:solidFill>
              </a:rPr>
              <a:t>노원구에는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불암산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근린공원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상계근린공원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등이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있어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주민들의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산책</a:t>
            </a:r>
            <a:r>
              <a:rPr sz="1800" dirty="0">
                <a:solidFill>
                  <a:srgbClr val="000000"/>
                </a:solidFill>
              </a:rPr>
              <a:t> 및 </a:t>
            </a:r>
            <a:r>
              <a:rPr sz="1800" dirty="0" err="1">
                <a:solidFill>
                  <a:srgbClr val="000000"/>
                </a:solidFill>
              </a:rPr>
              <a:t>운동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공간을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제공합니다</a:t>
            </a:r>
            <a:r>
              <a:rPr sz="1800" dirty="0">
                <a:solidFill>
                  <a:srgbClr val="000000"/>
                </a:solidFill>
              </a:rPr>
              <a:t>. </a:t>
            </a:r>
            <a:r>
              <a:rPr sz="1800" dirty="0" err="1">
                <a:solidFill>
                  <a:srgbClr val="000000"/>
                </a:solidFill>
              </a:rPr>
              <a:t>중랑천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주변으로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자전거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도로와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산책로가</a:t>
            </a:r>
            <a:r>
              <a:rPr sz="1800" dirty="0">
                <a:solidFill>
                  <a:srgbClr val="000000"/>
                </a:solidFill>
              </a:rPr>
              <a:t> 잘 </a:t>
            </a:r>
            <a:r>
              <a:rPr sz="1800" dirty="0" err="1">
                <a:solidFill>
                  <a:srgbClr val="000000"/>
                </a:solidFill>
              </a:rPr>
              <a:t>조성되어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있습니다</a:t>
            </a:r>
            <a:r>
              <a:rPr sz="1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3271368"/>
            <a:ext cx="345341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자연환경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수락산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불암산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수계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중랑천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특징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도심 속 자연 환경 풍부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1800" dirty="0" smtClean="0">
                <a:solidFill>
                  <a:srgbClr val="000000"/>
                </a:solidFill>
              </a:rPr>
              <a:t>교</a:t>
            </a:r>
            <a:r>
              <a:rPr lang="ko-KR" altLang="en-US" sz="1800" dirty="0" smtClean="0">
                <a:solidFill>
                  <a:srgbClr val="000000"/>
                </a:solidFill>
              </a:rPr>
              <a:t>통</a:t>
            </a:r>
            <a:endParaRPr sz="18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 dirty="0" err="1" smtClean="0">
                <a:solidFill>
                  <a:srgbClr val="000000"/>
                </a:solidFill>
              </a:rPr>
              <a:t>노원역은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ko-KR" altLang="en-US" sz="1800" dirty="0" smtClean="0">
                <a:solidFill>
                  <a:srgbClr val="000000"/>
                </a:solidFill>
              </a:rPr>
              <a:t>시내버스</a:t>
            </a:r>
            <a:r>
              <a:rPr lang="en-US" altLang="ko-KR" sz="1800" dirty="0" smtClean="0">
                <a:solidFill>
                  <a:srgbClr val="000000"/>
                </a:solidFill>
              </a:rPr>
              <a:t>, </a:t>
            </a:r>
            <a:r>
              <a:rPr lang="ko-KR" altLang="en-US" sz="1800" dirty="0" smtClean="0">
                <a:solidFill>
                  <a:srgbClr val="000000"/>
                </a:solidFill>
              </a:rPr>
              <a:t>광역버스</a:t>
            </a:r>
            <a:r>
              <a:rPr lang="en-US" altLang="ko-KR" sz="1800" dirty="0" smtClean="0">
                <a:solidFill>
                  <a:srgbClr val="000000"/>
                </a:solidFill>
              </a:rPr>
              <a:t>,</a:t>
            </a:r>
            <a:r>
              <a:rPr sz="1800" dirty="0" smtClean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서울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지하철</a:t>
            </a:r>
            <a:r>
              <a:rPr sz="1800" dirty="0">
                <a:solidFill>
                  <a:srgbClr val="000000"/>
                </a:solidFill>
              </a:rPr>
              <a:t> 4호선과 7호선이 </a:t>
            </a:r>
            <a:r>
              <a:rPr sz="1800" dirty="0" err="1">
                <a:solidFill>
                  <a:srgbClr val="000000"/>
                </a:solidFill>
              </a:rPr>
              <a:t>지나는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역으로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서울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도심과의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접근성이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매우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좋습니다</a:t>
            </a:r>
            <a:r>
              <a:rPr sz="1800" dirty="0">
                <a:solidFill>
                  <a:srgbClr val="000000"/>
                </a:solidFill>
              </a:rPr>
              <a:t>. </a:t>
            </a:r>
            <a:r>
              <a:rPr sz="1800" dirty="0" err="1">
                <a:solidFill>
                  <a:srgbClr val="000000"/>
                </a:solidFill>
              </a:rPr>
              <a:t>동부간선도로와</a:t>
            </a:r>
            <a:r>
              <a:rPr sz="1800" dirty="0">
                <a:solidFill>
                  <a:srgbClr val="000000"/>
                </a:solidFill>
              </a:rPr>
              <a:t> 수도권제1순환고속도로가 </a:t>
            </a:r>
            <a:r>
              <a:rPr sz="1800" dirty="0" err="1">
                <a:solidFill>
                  <a:srgbClr val="000000"/>
                </a:solidFill>
              </a:rPr>
              <a:t>인접해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있어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차량을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이용한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이동도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편리합니다</a:t>
            </a:r>
            <a:r>
              <a:rPr sz="1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3745455"/>
            <a:ext cx="412811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지하철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4호선, 7호선, 6호선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버스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시내버스, 광역버스 다수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도로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동부간선도로,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화랑로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핵심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노원역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(4호선, 7호선 환승역)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1800" dirty="0" err="1" smtClean="0">
                <a:solidFill>
                  <a:srgbClr val="000000"/>
                </a:solidFill>
              </a:rPr>
              <a:t>학군</a:t>
            </a:r>
            <a:endParaRPr sz="18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 dirty="0" err="1">
                <a:solidFill>
                  <a:srgbClr val="000000"/>
                </a:solidFill>
              </a:rPr>
              <a:t>노원구는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서울에서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lang="ko-KR" altLang="en-US" sz="1800" dirty="0" smtClean="0">
                <a:solidFill>
                  <a:srgbClr val="000000"/>
                </a:solidFill>
              </a:rPr>
              <a:t>학원가 및 학군이</a:t>
            </a:r>
            <a:r>
              <a:rPr sz="1800" dirty="0" smtClean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좋은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지역으로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유명합니다</a:t>
            </a:r>
            <a:r>
              <a:rPr sz="1800" dirty="0">
                <a:solidFill>
                  <a:srgbClr val="000000"/>
                </a:solidFill>
              </a:rPr>
              <a:t>. </a:t>
            </a:r>
            <a:r>
              <a:rPr sz="1800" dirty="0" err="1">
                <a:solidFill>
                  <a:srgbClr val="000000"/>
                </a:solidFill>
              </a:rPr>
              <a:t>노원역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주변에는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초등학교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중학교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고등학교</a:t>
            </a:r>
            <a:r>
              <a:rPr sz="1800" dirty="0">
                <a:solidFill>
                  <a:srgbClr val="000000"/>
                </a:solidFill>
              </a:rPr>
              <a:t> 등 </a:t>
            </a:r>
            <a:r>
              <a:rPr sz="1800" dirty="0" err="1">
                <a:solidFill>
                  <a:srgbClr val="000000"/>
                </a:solidFill>
              </a:rPr>
              <a:t>다양한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교육기관이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밀집해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있습니다</a:t>
            </a:r>
            <a:r>
              <a:rPr sz="1800" dirty="0">
                <a:solidFill>
                  <a:srgbClr val="000000"/>
                </a:solidFill>
              </a:rPr>
              <a:t>. </a:t>
            </a:r>
            <a:r>
              <a:rPr sz="1800" dirty="0" err="1">
                <a:solidFill>
                  <a:srgbClr val="000000"/>
                </a:solidFill>
              </a:rPr>
              <a:t>또한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서울과학기술대학교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lang="ko-KR" altLang="en-US" sz="1800" dirty="0" smtClean="0">
                <a:solidFill>
                  <a:srgbClr val="000000"/>
                </a:solidFill>
              </a:rPr>
              <a:t>육군사관학교</a:t>
            </a:r>
            <a:r>
              <a:rPr sz="1800" dirty="0" smtClean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등이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인접해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있어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교육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인프라가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우수합니다</a:t>
            </a:r>
            <a:r>
              <a:rPr sz="1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3646905"/>
            <a:ext cx="498037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대학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서울과학기술대학교, </a:t>
            </a:r>
            <a:r>
              <a:rPr kumimoji="0" lang="ko-KR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육군사관학교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고등학교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대진고,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청원고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등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명문고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중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초등학교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다수의 공립/사립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학교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ko-KR" dirty="0">
                <a:latin typeface="Arial" panose="020B0604020202020204" pitchFamily="34" charset="0"/>
              </a:rPr>
              <a:t> </a:t>
            </a:r>
            <a:r>
              <a:rPr lang="ko-KR" altLang="en-US" dirty="0" smtClean="0">
                <a:latin typeface="Arial" panose="020B0604020202020204" pitchFamily="34" charset="0"/>
              </a:rPr>
              <a:t>학원가 </a:t>
            </a:r>
            <a:r>
              <a:rPr lang="en-US" altLang="ko-KR" dirty="0" smtClean="0">
                <a:latin typeface="Arial" panose="020B0604020202020204" pitchFamily="34" charset="0"/>
              </a:rPr>
              <a:t>: </a:t>
            </a:r>
            <a:r>
              <a:rPr lang="ko-KR" altLang="en-US" dirty="0" smtClean="0">
                <a:latin typeface="Arial" panose="020B0604020202020204" pitchFamily="34" charset="0"/>
              </a:rPr>
              <a:t>은행 사거리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특징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서울 동북부 교육 중심지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1800" dirty="0" err="1" smtClean="0">
                <a:solidFill>
                  <a:srgbClr val="000000"/>
                </a:solidFill>
              </a:rPr>
              <a:t>인프라</a:t>
            </a:r>
            <a:endParaRPr sz="18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 dirty="0" err="1">
                <a:solidFill>
                  <a:srgbClr val="000000"/>
                </a:solidFill>
              </a:rPr>
              <a:t>노원구에는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롯데백화점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이마트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lang="ko-KR" altLang="en-US" sz="1800" dirty="0" smtClean="0">
                <a:solidFill>
                  <a:srgbClr val="000000"/>
                </a:solidFill>
              </a:rPr>
              <a:t>노원역상권과 아파트 단지 주변으로 인프라가 잘 되어</a:t>
            </a:r>
            <a:r>
              <a:rPr sz="1800" dirty="0" err="1" smtClean="0">
                <a:solidFill>
                  <a:srgbClr val="000000"/>
                </a:solidFill>
              </a:rPr>
              <a:t>있어</a:t>
            </a:r>
            <a:r>
              <a:rPr sz="1800" dirty="0" smtClean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생활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편의성이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높습니다</a:t>
            </a:r>
            <a:r>
              <a:rPr sz="1800" dirty="0">
                <a:solidFill>
                  <a:srgbClr val="000000"/>
                </a:solidFill>
              </a:rPr>
              <a:t>. </a:t>
            </a:r>
            <a:r>
              <a:rPr sz="1800" dirty="0" err="1">
                <a:solidFill>
                  <a:srgbClr val="000000"/>
                </a:solidFill>
              </a:rPr>
              <a:t>또한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원자력병원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lang="ko-KR" altLang="en-US" sz="1800" dirty="0" err="1" smtClean="0">
                <a:solidFill>
                  <a:srgbClr val="000000"/>
                </a:solidFill>
              </a:rPr>
              <a:t>상계백병원</a:t>
            </a:r>
            <a:r>
              <a:rPr sz="1800" dirty="0" smtClean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등 </a:t>
            </a:r>
            <a:r>
              <a:rPr sz="1800" dirty="0" err="1">
                <a:solidFill>
                  <a:srgbClr val="000000"/>
                </a:solidFill>
              </a:rPr>
              <a:t>의료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시설도</a:t>
            </a:r>
            <a:r>
              <a:rPr sz="1800" dirty="0">
                <a:solidFill>
                  <a:srgbClr val="000000"/>
                </a:solidFill>
              </a:rPr>
              <a:t> 잘 </a:t>
            </a:r>
            <a:r>
              <a:rPr sz="1800" dirty="0" err="1">
                <a:solidFill>
                  <a:srgbClr val="000000"/>
                </a:solidFill>
              </a:rPr>
              <a:t>갖추어져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있습니다</a:t>
            </a:r>
            <a:r>
              <a:rPr sz="1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3797798"/>
            <a:ext cx="513129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의료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상계백병원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원자력병원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문화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노원문화예술회관, 노원평생학습관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쇼핑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롯데백화점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노원점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이마트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특징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생활 편의시설 잘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갖춰짐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1800" dirty="0" err="1" smtClean="0">
                <a:solidFill>
                  <a:srgbClr val="000000"/>
                </a:solidFill>
              </a:rPr>
              <a:t>호재</a:t>
            </a:r>
            <a:endParaRPr sz="18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 dirty="0" err="1">
                <a:solidFill>
                  <a:srgbClr val="000000"/>
                </a:solidFill>
              </a:rPr>
              <a:t>노원구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일대는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lang="ko-KR" altLang="en-US" sz="1800" dirty="0" smtClean="0">
                <a:solidFill>
                  <a:srgbClr val="000000"/>
                </a:solidFill>
              </a:rPr>
              <a:t>창동</a:t>
            </a:r>
            <a:r>
              <a:rPr lang="en-US" altLang="ko-KR" sz="1800" dirty="0" smtClean="0">
                <a:solidFill>
                  <a:srgbClr val="000000"/>
                </a:solidFill>
              </a:rPr>
              <a:t>/</a:t>
            </a:r>
            <a:r>
              <a:rPr lang="ko-KR" altLang="en-US" sz="1800" dirty="0" smtClean="0">
                <a:solidFill>
                  <a:srgbClr val="000000"/>
                </a:solidFill>
              </a:rPr>
              <a:t>상계 신경제 중심지 개발계획</a:t>
            </a:r>
            <a:r>
              <a:rPr lang="en-US" altLang="ko-KR" sz="1800" dirty="0" smtClean="0">
                <a:solidFill>
                  <a:srgbClr val="000000"/>
                </a:solidFill>
              </a:rPr>
              <a:t>, </a:t>
            </a:r>
            <a:r>
              <a:rPr sz="1800" dirty="0" err="1" smtClean="0">
                <a:solidFill>
                  <a:srgbClr val="000000"/>
                </a:solidFill>
              </a:rPr>
              <a:t>재개발</a:t>
            </a:r>
            <a:r>
              <a:rPr sz="1800" dirty="0" smtClean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및 </a:t>
            </a:r>
            <a:r>
              <a:rPr sz="1800" dirty="0" err="1">
                <a:solidFill>
                  <a:srgbClr val="000000"/>
                </a:solidFill>
              </a:rPr>
              <a:t>재건축이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 smtClean="0">
                <a:solidFill>
                  <a:srgbClr val="000000"/>
                </a:solidFill>
              </a:rPr>
              <a:t>진행</a:t>
            </a:r>
            <a:r>
              <a:rPr sz="1800" dirty="0" smtClean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중으로</a:t>
            </a:r>
            <a:r>
              <a:rPr sz="1800" dirty="0">
                <a:solidFill>
                  <a:srgbClr val="000000"/>
                </a:solidFill>
              </a:rPr>
              <a:t>, </a:t>
            </a:r>
            <a:r>
              <a:rPr sz="1800" dirty="0" err="1">
                <a:solidFill>
                  <a:srgbClr val="000000"/>
                </a:solidFill>
              </a:rPr>
              <a:t>향후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부동산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가치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상승이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기대됩니다</a:t>
            </a:r>
            <a:r>
              <a:rPr sz="1800" dirty="0">
                <a:solidFill>
                  <a:srgbClr val="000000"/>
                </a:solidFill>
              </a:rPr>
              <a:t>. </a:t>
            </a:r>
            <a:r>
              <a:rPr sz="1800" dirty="0" err="1">
                <a:solidFill>
                  <a:srgbClr val="000000"/>
                </a:solidFill>
              </a:rPr>
              <a:t>또한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동부간선도로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지하화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 smtClean="0">
                <a:solidFill>
                  <a:srgbClr val="000000"/>
                </a:solidFill>
              </a:rPr>
              <a:t>사업</a:t>
            </a:r>
            <a:r>
              <a:rPr lang="en-US" sz="1800" dirty="0" smtClean="0">
                <a:solidFill>
                  <a:srgbClr val="000000"/>
                </a:solidFill>
              </a:rPr>
              <a:t>, GTX-C</a:t>
            </a:r>
            <a:r>
              <a:rPr lang="ko-KR" altLang="en-US" sz="1800" dirty="0" smtClean="0">
                <a:solidFill>
                  <a:srgbClr val="000000"/>
                </a:solidFill>
              </a:rPr>
              <a:t>노선</a:t>
            </a:r>
            <a:r>
              <a:rPr sz="1800" dirty="0" smtClean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등 </a:t>
            </a:r>
            <a:r>
              <a:rPr sz="1800" dirty="0" err="1">
                <a:solidFill>
                  <a:srgbClr val="000000"/>
                </a:solidFill>
              </a:rPr>
              <a:t>교통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인프라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개선이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계획되어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있어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접근성이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더욱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향상될</a:t>
            </a:r>
            <a:r>
              <a:rPr sz="1800" dirty="0">
                <a:solidFill>
                  <a:srgbClr val="000000"/>
                </a:solidFill>
              </a:rPr>
              <a:t> </a:t>
            </a:r>
            <a:r>
              <a:rPr sz="1800" dirty="0" err="1">
                <a:solidFill>
                  <a:srgbClr val="000000"/>
                </a:solidFill>
              </a:rPr>
              <a:t>예정입니다</a:t>
            </a:r>
            <a:r>
              <a:rPr sz="1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3492440"/>
            <a:ext cx="497149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GTX-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노선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예정 (2028년 개통 예상)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창동</a:t>
            </a:r>
            <a:r>
              <a:rPr kumimoji="0" lang="ko-KR" altLang="ko-K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·상계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신경제 중심지 개발 계획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차산업혁명 관련 기업 유치 계획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전망</a:t>
            </a: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교통 개선 및 경제 활성화 기대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1800" dirty="0" smtClean="0">
                <a:solidFill>
                  <a:srgbClr val="000000"/>
                </a:solidFill>
              </a:rPr>
              <a:t>요약 및 결론</a:t>
            </a:r>
            <a:endParaRPr sz="1800" dirty="0">
              <a:solidFill>
                <a:srgbClr val="00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21563" y="1462103"/>
            <a:ext cx="810087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우수한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교통, 교육 인프라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풍부한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자연환경과 생활 편의시설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미래 </a:t>
            </a:r>
            <a:r>
              <a:rPr kumimoji="0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발전 가능성이 높은 지역 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o-KR" altLang="en-US" dirty="0" smtClean="0"/>
              <a:t> 결론 </a:t>
            </a:r>
            <a:r>
              <a:rPr lang="en-US" altLang="ko-KR" dirty="0" smtClean="0"/>
              <a:t>: </a:t>
            </a:r>
            <a:r>
              <a:rPr lang="ko-KR" altLang="en-US" dirty="0"/>
              <a:t>안정적이면서도 성장 잠재력 있는 투자처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228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474</Words>
  <Application>Microsoft Office PowerPoint</Application>
  <PresentationFormat>화면 슬라이드 쇼(4:3)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맑은 고딕</vt:lpstr>
      <vt:lpstr>Arial</vt:lpstr>
      <vt:lpstr>Calibri</vt:lpstr>
      <vt:lpstr>Office Theme</vt:lpstr>
      <vt:lpstr>노원구 부동산 투자 기초자료</vt:lpstr>
      <vt:lpstr>PowerPoint 프레젠테이션</vt:lpstr>
      <vt:lpstr>위치 및 역사</vt:lpstr>
      <vt:lpstr>환경</vt:lpstr>
      <vt:lpstr>교통</vt:lpstr>
      <vt:lpstr>학군</vt:lpstr>
      <vt:lpstr>인프라</vt:lpstr>
      <vt:lpstr>호재</vt:lpstr>
      <vt:lpstr>요약 및 결론</vt:lpstr>
      <vt:lpstr>감사합니다 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노원구 부동산 투자 기초자료</dc:title>
  <dc:subject/>
  <dc:creator/>
  <cp:keywords/>
  <dc:description>generated using python-pptx</dc:description>
  <cp:lastModifiedBy>윤주식</cp:lastModifiedBy>
  <cp:revision>7</cp:revision>
  <dcterms:created xsi:type="dcterms:W3CDTF">2013-01-27T09:14:16Z</dcterms:created>
  <dcterms:modified xsi:type="dcterms:W3CDTF">2024-06-27T08:36:45Z</dcterms:modified>
  <cp:category/>
</cp:coreProperties>
</file>